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59" r:id="rId4"/>
    <p:sldId id="262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CC4EF-19AB-474C-841E-EE29A42C2A86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954AD-AE46-420B-AB50-770254CF0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341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68513" y="1011238"/>
            <a:ext cx="4848225" cy="27273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576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172C0-46BD-4C77-9A84-818AEBB795F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391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172C0-46BD-4C77-9A84-818AEBB795F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755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DCAE6-8270-4063-9198-0B87F4BB2D2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13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91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8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734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solidFill>
          <a:srgbClr val="E306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68311" y="-677334"/>
            <a:ext cx="12282260" cy="8686801"/>
          </a:xfrm>
          <a:prstGeom prst="rect">
            <a:avLst/>
          </a:prstGeom>
        </p:spPr>
      </p:pic>
      <p:pic>
        <p:nvPicPr>
          <p:cNvPr id="7" name="Picture 7" descr="MTS_B2B_Elements-05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730" y="-155929"/>
            <a:ext cx="7461395" cy="733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729435" y="4061333"/>
            <a:ext cx="5060511" cy="46560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департамента</a:t>
            </a:r>
            <a:br>
              <a:rPr lang="ru-RU" dirty="0"/>
            </a:br>
            <a:r>
              <a:rPr lang="ru-RU" dirty="0"/>
              <a:t>ФИО и должность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28501" y="4894970"/>
            <a:ext cx="3462200" cy="256924"/>
          </a:xfrm>
        </p:spPr>
        <p:txBody>
          <a:bodyPr lIns="0" tIns="0" rIns="0" bIns="0" anchor="t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0" name="Текст 22"/>
          <p:cNvSpPr>
            <a:spLocks noGrp="1"/>
          </p:cNvSpPr>
          <p:nvPr>
            <p:ph type="body" sz="quarter" idx="14" hasCustomPrompt="1"/>
          </p:nvPr>
        </p:nvSpPr>
        <p:spPr>
          <a:xfrm>
            <a:off x="728502" y="1239647"/>
            <a:ext cx="5061444" cy="229942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3733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презентации</a:t>
            </a:r>
            <a:r>
              <a:rPr lang="en-US" dirty="0"/>
              <a:t> </a:t>
            </a:r>
            <a:br>
              <a:rPr lang="en-US" dirty="0"/>
            </a:br>
            <a:r>
              <a:rPr lang="ru-RU" dirty="0"/>
              <a:t>длиной не более четырёх строк, шрифт</a:t>
            </a:r>
            <a:r>
              <a:rPr lang="en-US" dirty="0"/>
              <a:t> 28pt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546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719667" y="377647"/>
            <a:ext cx="10751999" cy="900000"/>
          </a:xfrm>
        </p:spPr>
        <p:txBody>
          <a:bodyPr lIns="0" tIns="0" rIns="0" bIns="198000" anchor="b">
            <a:noAutofit/>
          </a:bodyPr>
          <a:lstStyle>
            <a:lvl1pPr marL="0" indent="0">
              <a:buFontTx/>
              <a:buNone/>
              <a:defRPr sz="2400" b="0" baseline="0">
                <a:solidFill>
                  <a:srgbClr val="E30611"/>
                </a:solidFill>
                <a:latin typeface="+mj-lt"/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 dirty="0"/>
              <a:t>Заголовок слайда. Размер шрифта 24 </a:t>
            </a:r>
            <a:r>
              <a:rPr lang="en-US" dirty="0"/>
              <a:t>pt.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Не более двух строк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744000" y="1441855"/>
            <a:ext cx="10751997" cy="4877987"/>
          </a:xfrm>
        </p:spPr>
        <p:txBody>
          <a:bodyPr numCol="2" spcCol="180000">
            <a:noAutofit/>
          </a:bodyPr>
          <a:lstStyle>
            <a:lvl1pPr algn="just">
              <a:defRPr b="0" baseline="0">
                <a:solidFill>
                  <a:srgbClr val="E30611"/>
                </a:solidFill>
              </a:defRPr>
            </a:lvl1pPr>
            <a:lvl2pPr algn="just">
              <a:defRPr baseline="0"/>
            </a:lvl2pPr>
            <a:lvl3pPr marL="361942" indent="-184146" algn="just">
              <a:buFont typeface="Arial" panose="020B0604020202020204" pitchFamily="34" charset="0"/>
              <a:buChar char="•"/>
              <a:defRPr baseline="0"/>
            </a:lvl3pPr>
            <a:lvl4pPr marL="539737" indent="-177796" algn="just">
              <a:buFont typeface="Arial" panose="020B0604020202020204" pitchFamily="34" charset="0"/>
              <a:buChar char="•"/>
              <a:defRPr baseline="0"/>
            </a:lvl4pPr>
            <a:lvl5pPr marL="717533" indent="-177796" algn="just">
              <a:buFont typeface="Arial" panose="020B0604020202020204" pitchFamily="34" charset="0"/>
              <a:buChar char="•"/>
              <a:defRPr baseline="0"/>
            </a:lvl5pPr>
          </a:lstStyle>
          <a:p>
            <a:pPr lvl="0"/>
            <a:r>
              <a:rPr lang="ru-RU" dirty="0"/>
              <a:t>Подзаголовок слайда, шрифт 14 </a:t>
            </a:r>
            <a:r>
              <a:rPr lang="en-US" dirty="0" err="1"/>
              <a:t>pt</a:t>
            </a:r>
            <a:endParaRPr lang="ru-RU" dirty="0"/>
          </a:p>
          <a:p>
            <a:pPr lvl="1"/>
            <a:r>
              <a:rPr lang="ru-RU" dirty="0"/>
              <a:t>Текст слайда первого уровня, шрифт 12 </a:t>
            </a:r>
            <a:r>
              <a:rPr lang="en-US" dirty="0" err="1"/>
              <a:t>pt</a:t>
            </a:r>
            <a:endParaRPr lang="ru-RU" dirty="0"/>
          </a:p>
          <a:p>
            <a:pPr lvl="2"/>
            <a:r>
              <a:rPr lang="ru-RU" dirty="0"/>
              <a:t>Текст слайда второго уровня, шрифт 12 </a:t>
            </a:r>
            <a:r>
              <a:rPr lang="en-US" dirty="0" err="1"/>
              <a:t>pt</a:t>
            </a:r>
            <a:endParaRPr lang="ru-RU" dirty="0"/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1" name="Номер слайда 11"/>
          <p:cNvSpPr txBox="1">
            <a:spLocks/>
          </p:cNvSpPr>
          <p:nvPr userDrawn="1"/>
        </p:nvSpPr>
        <p:spPr>
          <a:xfrm>
            <a:off x="11570541" y="6180855"/>
            <a:ext cx="3312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7F9400-7FE9-4DA1-B5F6-A54CC10F30E4}" type="slidenum">
              <a:rPr lang="ru-RU" sz="1000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6038851"/>
            <a:ext cx="12192000" cy="819149"/>
          </a:xfrm>
          <a:prstGeom prst="rect">
            <a:avLst/>
          </a:prstGeom>
          <a:gradFill flip="none" rotWithShape="1">
            <a:gsLst>
              <a:gs pos="1000">
                <a:srgbClr val="6D6E70"/>
              </a:gs>
              <a:gs pos="100000">
                <a:srgbClr val="40404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7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Номер слайда 11"/>
          <p:cNvSpPr txBox="1">
            <a:spLocks/>
          </p:cNvSpPr>
          <p:nvPr userDrawn="1"/>
        </p:nvSpPr>
        <p:spPr>
          <a:xfrm>
            <a:off x="11570541" y="6392800"/>
            <a:ext cx="3312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7F9400-7FE9-4DA1-B5F6-A54CC10F30E4}" type="slidenum">
              <a:rPr lang="ru-RU" sz="1333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ru-RU" sz="1333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64268"/>
          <a:stretch>
            <a:fillRect/>
          </a:stretch>
        </p:blipFill>
        <p:spPr bwMode="auto">
          <a:xfrm>
            <a:off x="417449" y="5909267"/>
            <a:ext cx="1589616" cy="1032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9676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5">
          <p15:clr>
            <a:srgbClr val="FBAE40"/>
          </p15:clr>
        </p15:guide>
        <p15:guide id="2" pos="1516">
          <p15:clr>
            <a:srgbClr val="FBAE40"/>
          </p15:clr>
        </p15:guide>
        <p15:guide id="3" pos="952">
          <p15:clr>
            <a:srgbClr val="FBAE40"/>
          </p15:clr>
        </p15:guide>
        <p15:guide id="4" pos="868">
          <p15:clr>
            <a:srgbClr val="FBAE40"/>
          </p15:clr>
        </p15:guide>
        <p15:guide id="5" pos="255">
          <p15:clr>
            <a:srgbClr val="FBAE40"/>
          </p15:clr>
        </p15:guide>
        <p15:guide id="6" pos="1599">
          <p15:clr>
            <a:srgbClr val="FBAE40"/>
          </p15:clr>
        </p15:guide>
        <p15:guide id="7" pos="2165">
          <p15:clr>
            <a:srgbClr val="FBAE40"/>
          </p15:clr>
        </p15:guide>
        <p15:guide id="8" pos="2249">
          <p15:clr>
            <a:srgbClr val="FBAE40"/>
          </p15:clr>
        </p15:guide>
        <p15:guide id="9" pos="3461">
          <p15:clr>
            <a:srgbClr val="FBAE40"/>
          </p15:clr>
        </p15:guide>
        <p15:guide id="10" pos="3548">
          <p15:clr>
            <a:srgbClr val="FBAE40"/>
          </p15:clr>
        </p15:guide>
        <p15:guide id="11" pos="4073">
          <p15:clr>
            <a:srgbClr val="FBAE40"/>
          </p15:clr>
        </p15:guide>
        <p15:guide id="12" pos="4164">
          <p15:clr>
            <a:srgbClr val="FBAE40"/>
          </p15:clr>
        </p15:guide>
        <p15:guide id="13" orient="horz" pos="2986">
          <p15:clr>
            <a:srgbClr val="FBAE40"/>
          </p15:clr>
        </p15:guide>
        <p15:guide id="14" pos="2891">
          <p15:clr>
            <a:srgbClr val="FBAE40"/>
          </p15:clr>
        </p15:guide>
        <p15:guide id="15" pos="280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69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31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26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96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30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1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26C5-F3C0-4056-A4ED-4D74AD68C88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09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926C5-F3C0-4056-A4ED-4D74AD68C88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B3BE-4D8E-4977-9DC0-A0609C64C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00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"/>
          <p:cNvSpPr>
            <a:spLocks noGrp="1"/>
          </p:cNvSpPr>
          <p:nvPr>
            <p:ph type="body" sz="quarter" idx="14"/>
          </p:nvPr>
        </p:nvSpPr>
        <p:spPr>
          <a:xfrm>
            <a:off x="701997" y="1629562"/>
            <a:ext cx="5061444" cy="2299420"/>
          </a:xfrm>
        </p:spPr>
        <p:txBody>
          <a:bodyPr/>
          <a:lstStyle/>
          <a:p>
            <a:r>
              <a:rPr lang="ru-RU" sz="2000" dirty="0">
                <a:latin typeface="Arial Black" panose="020B0A04020102020204" pitchFamily="34" charset="0"/>
              </a:rPr>
              <a:t>Предложение</a:t>
            </a:r>
            <a:endParaRPr lang="ru-RU" sz="2000" dirty="0">
              <a:latin typeface="Calibri Light" panose="020F0302020204030204" pitchFamily="34" charset="0"/>
            </a:endParaRPr>
          </a:p>
          <a:p>
            <a:r>
              <a:rPr lang="ru-RU" sz="2000" b="1" dirty="0"/>
              <a:t>для Кировского областного союза </a:t>
            </a:r>
            <a:endParaRPr lang="ru-RU" sz="2000" dirty="0"/>
          </a:p>
          <a:p>
            <a:r>
              <a:rPr lang="ru-RU" sz="2000" b="1" dirty="0"/>
              <a:t>организации профсоюзов</a:t>
            </a:r>
            <a:endParaRPr lang="ru-RU" sz="2000" dirty="0"/>
          </a:p>
          <a:p>
            <a:r>
              <a:rPr lang="ru-RU" sz="2000" b="1" dirty="0"/>
              <a:t>«Федерации профсоюзных организаций</a:t>
            </a:r>
            <a:endParaRPr lang="ru-RU" sz="2000" dirty="0"/>
          </a:p>
          <a:p>
            <a:r>
              <a:rPr lang="ru-RU" sz="2000" b="1" dirty="0"/>
              <a:t> Кировской области»</a:t>
            </a:r>
          </a:p>
        </p:txBody>
      </p:sp>
      <p:sp>
        <p:nvSpPr>
          <p:cNvPr id="8" name="Текст 1"/>
          <p:cNvSpPr>
            <a:spLocks noGrp="1"/>
          </p:cNvSpPr>
          <p:nvPr>
            <p:ph type="body" sz="quarter" idx="14"/>
          </p:nvPr>
        </p:nvSpPr>
        <p:spPr>
          <a:xfrm>
            <a:off x="701997" y="4448349"/>
            <a:ext cx="5311501" cy="1300355"/>
          </a:xfrm>
        </p:spPr>
        <p:txBody>
          <a:bodyPr/>
          <a:lstStyle/>
          <a:p>
            <a:r>
              <a:rPr lang="ru-RU" sz="1867" dirty="0"/>
              <a:t>МТС – оператор №1 для Вашего бизнеса</a:t>
            </a:r>
          </a:p>
        </p:txBody>
      </p:sp>
    </p:spTree>
    <p:extLst>
      <p:ext uri="{BB962C8B-B14F-4D97-AF65-F5344CB8AC3E}">
        <p14:creationId xmlns:p14="http://schemas.microsoft.com/office/powerpoint/2010/main" val="65538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Текст 3"/>
          <p:cNvSpPr>
            <a:spLocks noGrp="1"/>
          </p:cNvSpPr>
          <p:nvPr>
            <p:ph type="body" sz="quarter" idx="10"/>
          </p:nvPr>
        </p:nvSpPr>
        <p:spPr>
          <a:xfrm>
            <a:off x="384121" y="937609"/>
            <a:ext cx="11138338" cy="3753412"/>
          </a:xfrm>
        </p:spPr>
        <p:txBody>
          <a:bodyPr/>
          <a:lstStyle/>
          <a:p>
            <a:pPr lvl="0" fontAlgn="base"/>
            <a:r>
              <a:rPr lang="ru-RU" b="1" dirty="0">
                <a:latin typeface="Calibri Light" panose="020F0302020204030204"/>
              </a:rPr>
              <a:t>Свой круг</a:t>
            </a:r>
            <a:r>
              <a:rPr lang="ru-RU" dirty="0">
                <a:latin typeface="Calibri Light" panose="020F0302020204030204"/>
              </a:rPr>
              <a:t> – </a:t>
            </a:r>
            <a:r>
              <a:rPr lang="ru-RU" sz="1600" dirty="0">
                <a:latin typeface="Calibri Light" panose="020F0302020204030204"/>
              </a:rPr>
              <a:t>это специальная программа МТС, </a:t>
            </a:r>
            <a:r>
              <a:rPr lang="ru-RU" sz="1600" dirty="0"/>
              <a:t>благодаря которой члены Кировского областного союза организации профсоюзов имеют возможность подключить выгодные корпоративные тарифы на льготных условиях. </a:t>
            </a:r>
          </a:p>
          <a:p>
            <a:pPr lvl="0" fontAlgn="base"/>
            <a:r>
              <a:rPr lang="ru-RU" sz="1600" dirty="0"/>
              <a:t>Участники программы «Свой круг» самостоятельно оплачивают мобильную связь, пользуясь всеми преимуществами выгодных корпоративных тарифов. Предоставляется специальная линейка тарифных планов «Профсоюзный».  </a:t>
            </a:r>
          </a:p>
          <a:p>
            <a:pPr lvl="0" fontAlgn="base"/>
            <a:endParaRPr lang="ru-RU" sz="1600" b="1" dirty="0"/>
          </a:p>
          <a:p>
            <a:pPr fontAlgn="base"/>
            <a:r>
              <a:rPr lang="ru-RU" sz="1600" dirty="0"/>
              <a:t> </a:t>
            </a:r>
          </a:p>
          <a:p>
            <a:pPr fontAlgn="base"/>
            <a:r>
              <a:rPr lang="ru-RU" sz="1600" dirty="0"/>
              <a:t>                        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Calibri Light" panose="020F0302020204030204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+mn-lt"/>
              </a:rPr>
              <a:t>Более 100 000 000 абонентов          Более 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7</a:t>
            </a:r>
            <a:r>
              <a:rPr lang="ru-RU" sz="1800" dirty="0">
                <a:solidFill>
                  <a:srgbClr val="000000"/>
                </a:solidFill>
                <a:latin typeface="+mn-lt"/>
              </a:rPr>
              <a:t>0 000 сотрудников                                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+mn-lt"/>
              </a:rPr>
              <a:t>                                                                                                                                 </a:t>
            </a:r>
          </a:p>
          <a:p>
            <a:r>
              <a:rPr lang="ru-RU" sz="1600" dirty="0">
                <a:solidFill>
                  <a:srgbClr val="000000"/>
                </a:solidFill>
              </a:rPr>
              <a:t>                                                                                                         </a:t>
            </a:r>
          </a:p>
          <a:p>
            <a:r>
              <a:rPr lang="ru-RU" sz="1600" dirty="0">
                <a:latin typeface="Calibri Light" panose="020F0302020204030204"/>
              </a:rPr>
              <a:t>                                                                                                                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+mn-lt"/>
              </a:rPr>
              <a:t>Около 100 000 базовых             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+mn-lt"/>
              </a:rPr>
              <a:t> станций стандарта 2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G/3G/LTE</a:t>
            </a:r>
            <a:r>
              <a:rPr lang="ru-RU" sz="1800" dirty="0">
                <a:solidFill>
                  <a:srgbClr val="000000"/>
                </a:solidFill>
                <a:latin typeface="+mn-lt"/>
              </a:rPr>
              <a:t>                                      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306" y="1622170"/>
            <a:ext cx="1135084" cy="11350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646" y="1766157"/>
            <a:ext cx="872854" cy="87285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657758" y="2202584"/>
            <a:ext cx="1864701" cy="1980286"/>
          </a:xfrm>
          <a:prstGeom prst="rect">
            <a:avLst/>
          </a:prstGeom>
          <a:solidFill>
            <a:srgbClr val="D51317"/>
          </a:solidFill>
        </p:spPr>
        <p:txBody>
          <a:bodyPr wrap="square" rtlCol="0">
            <a:spAutoFit/>
          </a:bodyPr>
          <a:lstStyle/>
          <a:p>
            <a:pPr algn="ctr" defTabSz="1219140"/>
            <a:r>
              <a:rPr lang="ru-RU" sz="4800" dirty="0">
                <a:solidFill>
                  <a:prstClr val="white"/>
                </a:solidFill>
              </a:rPr>
              <a:t>40%</a:t>
            </a:r>
            <a:r>
              <a:rPr lang="ru-RU" sz="4800" dirty="0">
                <a:solidFill>
                  <a:prstClr val="white"/>
                </a:solidFill>
                <a:latin typeface="Arial Black" panose="020B0A04020102020204" pitchFamily="34" charset="0"/>
              </a:rPr>
              <a:t> </a:t>
            </a:r>
            <a:br>
              <a:rPr lang="ru-RU" sz="2133" dirty="0">
                <a:solidFill>
                  <a:prstClr val="white"/>
                </a:solidFill>
                <a:latin typeface="Arial Black" panose="020B0A04020102020204" pitchFamily="34" charset="0"/>
              </a:rPr>
            </a:br>
            <a:r>
              <a:rPr lang="ru-RU" sz="1867" dirty="0">
                <a:solidFill>
                  <a:prstClr val="white"/>
                </a:solidFill>
                <a:latin typeface="Calibri Light" panose="020F0302020204030204" pitchFamily="34" charset="0"/>
              </a:rPr>
              <a:t>корпоративных абонентов в России выбирают МТС</a:t>
            </a:r>
            <a:endParaRPr lang="ru-RU" sz="2133" dirty="0">
              <a:solidFill>
                <a:prstClr val="white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562" y="2881879"/>
            <a:ext cx="930389" cy="930389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88233"/>
              </p:ext>
            </p:extLst>
          </p:nvPr>
        </p:nvGraphicFramePr>
        <p:xfrm>
          <a:off x="7037880" y="2297219"/>
          <a:ext cx="2038683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34192">
                <a:tc>
                  <a:txBody>
                    <a:bodyPr/>
                    <a:lstStyle/>
                    <a:p>
                      <a:pPr defTabSz="1219140"/>
                      <a:endParaRPr lang="ru-RU" sz="1800" b="0" dirty="0">
                        <a:solidFill>
                          <a:srgbClr val="D51317"/>
                        </a:solidFill>
                      </a:endParaRPr>
                    </a:p>
                    <a:p>
                      <a:pPr defTabSz="1219140"/>
                      <a:endParaRPr lang="ru-RU" sz="1800" b="0" dirty="0">
                        <a:solidFill>
                          <a:srgbClr val="D51317"/>
                        </a:solidFill>
                      </a:endParaRPr>
                    </a:p>
                    <a:p>
                      <a:pPr defTabSz="1219140"/>
                      <a:r>
                        <a:rPr lang="ru-RU" sz="1800" b="0" dirty="0">
                          <a:solidFill>
                            <a:srgbClr val="D51317"/>
                          </a:solidFill>
                        </a:rPr>
                        <a:t>Лучший</a:t>
                      </a:r>
                      <a:r>
                        <a:rPr lang="ru-RU" sz="1800" b="0" dirty="0">
                          <a:solidFill>
                            <a:srgbClr val="000000"/>
                          </a:solidFill>
                        </a:rPr>
                        <a:t> мобильный интернет </a:t>
                      </a:r>
                    </a:p>
                    <a:p>
                      <a:pPr defTabSz="1219140"/>
                      <a:r>
                        <a:rPr lang="ru-RU" sz="1800" b="0" dirty="0">
                          <a:solidFill>
                            <a:srgbClr val="000000"/>
                          </a:solidFill>
                        </a:rPr>
                        <a:t>в России</a:t>
                      </a:r>
                    </a:p>
                    <a:p>
                      <a:pPr defTabSz="1219140"/>
                      <a:endParaRPr lang="ru-RU" sz="1800" b="0" dirty="0">
                        <a:solidFill>
                          <a:srgbClr val="000000"/>
                        </a:solidFill>
                      </a:endParaRPr>
                    </a:p>
                    <a:p>
                      <a:pPr defTabSz="1219140"/>
                      <a:r>
                        <a:rPr lang="ru-RU" sz="1800" b="0" dirty="0">
                          <a:solidFill>
                            <a:srgbClr val="000000"/>
                          </a:solidFill>
                        </a:rPr>
                        <a:t> *</a:t>
                      </a:r>
                      <a:r>
                        <a:rPr lang="ru-RU" sz="1100" b="0" dirty="0">
                          <a:solidFill>
                            <a:srgbClr val="000000"/>
                          </a:solidFill>
                        </a:rPr>
                        <a:t>По данным Роскомнадзора</a:t>
                      </a:r>
                    </a:p>
                    <a:p>
                      <a:endParaRPr lang="ru-RU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880" y="1614315"/>
            <a:ext cx="1200000" cy="1200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90116" y="3020292"/>
          <a:ext cx="2360053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0740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</a:rPr>
                        <a:t>Более </a:t>
                      </a:r>
                      <a:r>
                        <a:rPr lang="en-US" sz="1800" b="0" dirty="0">
                          <a:solidFill>
                            <a:srgbClr val="D51317"/>
                          </a:solidFill>
                        </a:rPr>
                        <a:t>5 0</a:t>
                      </a:r>
                      <a:r>
                        <a:rPr lang="ru-RU" sz="1800" b="0" dirty="0">
                          <a:solidFill>
                            <a:srgbClr val="D51317"/>
                          </a:solidFill>
                        </a:rPr>
                        <a:t>00 </a:t>
                      </a:r>
                      <a:r>
                        <a:rPr lang="ru-RU" sz="1800" b="0" dirty="0">
                          <a:solidFill>
                            <a:srgbClr val="000000"/>
                          </a:solidFill>
                        </a:rPr>
                        <a:t>салонов связи в России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3" name="Рисунок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217" y="2814315"/>
            <a:ext cx="1200000" cy="1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41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Текст 3"/>
          <p:cNvSpPr>
            <a:spLocks noGrp="1"/>
          </p:cNvSpPr>
          <p:nvPr>
            <p:ph type="body" sz="quarter" idx="10"/>
          </p:nvPr>
        </p:nvSpPr>
        <p:spPr>
          <a:xfrm>
            <a:off x="605367" y="49790"/>
            <a:ext cx="10751999" cy="900000"/>
          </a:xfrm>
        </p:spPr>
        <p:txBody>
          <a:bodyPr/>
          <a:lstStyle/>
          <a:p>
            <a:r>
              <a:rPr lang="ru-RU" sz="3000" dirty="0">
                <a:latin typeface="Calibri Light" panose="020F0302020204030204"/>
              </a:rPr>
              <a:t>Выгоды </a:t>
            </a:r>
            <a:r>
              <a:rPr lang="ru-RU" sz="3000">
                <a:latin typeface="Calibri Light" panose="020F0302020204030204"/>
              </a:rPr>
              <a:t>ТП «Профсоюзный» </a:t>
            </a:r>
            <a:r>
              <a:rPr lang="ru-RU" sz="3000" dirty="0">
                <a:latin typeface="Calibri Light" panose="020F0302020204030204"/>
              </a:rPr>
              <a:t>от ПАО МТС:</a:t>
            </a:r>
          </a:p>
        </p:txBody>
      </p:sp>
      <p:sp>
        <p:nvSpPr>
          <p:cNvPr id="9" name="Овал 8"/>
          <p:cNvSpPr/>
          <p:nvPr/>
        </p:nvSpPr>
        <p:spPr>
          <a:xfrm>
            <a:off x="5503866" y="949790"/>
            <a:ext cx="648000" cy="64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98641" y="996664"/>
            <a:ext cx="522922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Индивидуальный подход и персональный менеджер (предоставление зависит от объема потребляемых услуг)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Льготный роуминг: 0 рублей за входящие звонки в поездках по миру с 1-ой по 10 минуту каждого вызова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Безлимитное общение между сотрудниками компании и абонентами МТС всей России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Оптимальные пакеты интернет-трафика для работы с данными и электронной почтой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Кредитный или авансовый метод оплаты на выбор</a:t>
            </a:r>
            <a:endParaRPr lang="ru-RU" sz="1500" u="sng" dirty="0">
              <a:latin typeface="Calibri Light" panose="020F03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Специальные услуги, позволяющие настроить тарифы с учетом потребностей каждого сотрудника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Возможность приобретения телефонов и других мобильных устройств со скидками.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Большой выбор способов обслуживания в компании.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Online</a:t>
            </a:r>
            <a:r>
              <a:rPr lang="ru-RU" sz="1500" b="1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инструменты </a:t>
            </a:r>
            <a:r>
              <a:rPr lang="ru-RU" sz="1500" dirty="0">
                <a:latin typeface="Calibri Light" panose="020F03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управления и контроля за номерами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400" dirty="0">
              <a:latin typeface="Calibri Light" panose="020F03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379" y="1169618"/>
            <a:ext cx="4447712" cy="452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23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Заголовок 1"/>
          <p:cNvSpPr txBox="1">
            <a:spLocks/>
          </p:cNvSpPr>
          <p:nvPr/>
        </p:nvSpPr>
        <p:spPr>
          <a:xfrm>
            <a:off x="275817" y="349768"/>
            <a:ext cx="11205060" cy="732068"/>
          </a:xfrm>
          <a:prstGeom prst="rect">
            <a:avLst/>
          </a:prstGeom>
        </p:spPr>
        <p:txBody>
          <a:bodyPr vert="horz" lIns="0" tIns="0" rIns="0" bIns="264000" rtlCol="0" anchor="b">
            <a:noAutofit/>
          </a:bodyPr>
          <a:lstStyle>
            <a:lvl1pPr indent="0">
              <a:lnSpc>
                <a:spcPct val="90000"/>
              </a:lnSpc>
              <a:spcBef>
                <a:spcPts val="750"/>
              </a:spcBef>
              <a:buFontTx/>
              <a:buNone/>
              <a:defRPr sz="2250" b="0" baseline="0">
                <a:solidFill>
                  <a:srgbClr val="E30611"/>
                </a:solidFill>
                <a:latin typeface="Arial Black" panose="020B0A04020102020204" pitchFamily="34" charset="0"/>
              </a:defRPr>
            </a:lvl1pPr>
            <a:lvl2pPr indent="0">
              <a:lnSpc>
                <a:spcPct val="90000"/>
              </a:lnSpc>
              <a:spcBef>
                <a:spcPts val="375"/>
              </a:spcBef>
              <a:buFontTx/>
              <a:buNone/>
              <a:defRPr sz="1800"/>
            </a:lvl2pPr>
            <a:lvl3pPr indent="0">
              <a:lnSpc>
                <a:spcPct val="90000"/>
              </a:lnSpc>
              <a:spcBef>
                <a:spcPts val="375"/>
              </a:spcBef>
              <a:buFontTx/>
              <a:buNone/>
              <a:defRPr sz="1500"/>
            </a:lvl3pPr>
            <a:lvl4pPr indent="0">
              <a:lnSpc>
                <a:spcPct val="90000"/>
              </a:lnSpc>
              <a:spcBef>
                <a:spcPts val="375"/>
              </a:spcBef>
              <a:buFontTx/>
              <a:buNone/>
            </a:lvl4pPr>
            <a:lvl5pPr indent="0">
              <a:lnSpc>
                <a:spcPct val="90000"/>
              </a:lnSpc>
              <a:spcBef>
                <a:spcPts val="375"/>
              </a:spcBef>
              <a:buFontTx/>
              <a:buNone/>
            </a:lvl5pPr>
            <a:lvl6pPr marL="18859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defTabSz="914377"/>
            <a:r>
              <a:rPr lang="ru-RU" sz="2500" dirty="0"/>
              <a:t>«Тариф Профсоюзный»</a:t>
            </a:r>
          </a:p>
          <a:p>
            <a:pPr defTabSz="914377"/>
            <a:r>
              <a:rPr lang="ru-RU" sz="2200" dirty="0">
                <a:latin typeface="Calibri Light" panose="020F0302020204030204"/>
              </a:rPr>
              <a:t>Специальные условия для вашей компании</a:t>
            </a:r>
          </a:p>
        </p:txBody>
      </p:sp>
      <p:sp>
        <p:nvSpPr>
          <p:cNvPr id="60" name="Лента лицом вверх 59"/>
          <p:cNvSpPr/>
          <p:nvPr/>
        </p:nvSpPr>
        <p:spPr>
          <a:xfrm>
            <a:off x="8514236" y="3706061"/>
            <a:ext cx="2070943" cy="301241"/>
          </a:xfrm>
          <a:prstGeom prst="ribbon2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9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рекомендуем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2204413" y="6051400"/>
            <a:ext cx="8409724" cy="23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sz="933" dirty="0">
                <a:solidFill>
                  <a:schemeClr val="bg1"/>
                </a:solidFill>
                <a:latin typeface="Calibri Light" panose="020F0302020204030204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ru-RU" sz="933" dirty="0">
                <a:solidFill>
                  <a:schemeClr val="bg1"/>
                </a:solidFill>
                <a:latin typeface="Calibri Light" panose="020F0302020204030204"/>
                <a:ea typeface="Verdana" panose="020B0604030504040204" pitchFamily="34" charset="0"/>
                <a:cs typeface="Verdana" panose="020B0604030504040204" pitchFamily="34" charset="0"/>
              </a:rPr>
              <a:t>Звонки сверх пакета на МТС России — бесплатно</a:t>
            </a:r>
            <a:r>
              <a:rPr lang="en-US" sz="933" dirty="0">
                <a:solidFill>
                  <a:schemeClr val="bg1"/>
                </a:solidFill>
                <a:latin typeface="Calibri Light" panose="020F0302020204030204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933" dirty="0">
              <a:solidFill>
                <a:schemeClr val="bg1"/>
              </a:solidFill>
              <a:latin typeface="Calibri Light" panose="020F03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618579" y="4259617"/>
            <a:ext cx="1929953" cy="603289"/>
          </a:xfrm>
          <a:prstGeom prst="rect">
            <a:avLst/>
          </a:prstGeom>
          <a:solidFill>
            <a:srgbClr val="C00000"/>
          </a:solidFill>
          <a:ln w="1714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r>
              <a:rPr lang="ru-RU" sz="12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+150мин к пакету;</a:t>
            </a:r>
          </a:p>
          <a:p>
            <a:pPr algn="ctr" defTabSz="914377"/>
            <a:r>
              <a:rPr lang="ru-RU" sz="12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+1Гб интернет трафика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581652"/>
              </p:ext>
            </p:extLst>
          </p:nvPr>
        </p:nvGraphicFramePr>
        <p:xfrm>
          <a:off x="8247090" y="933230"/>
          <a:ext cx="2546248" cy="2678529"/>
        </p:xfrm>
        <a:graphic>
          <a:graphicData uri="http://schemas.openxmlformats.org/drawingml/2006/table">
            <a:tbl>
              <a:tblPr/>
              <a:tblGrid>
                <a:gridCol w="2546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Профсоюзный 375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6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5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kumimoji="0" lang="ru-RU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Безлимитные</a:t>
                      </a: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звонки на МТС домашнего региона и МТС всей России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671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1300 минут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ru-RU" sz="900" b="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ru-RU" sz="900" dirty="0"/>
                        <a:t>Пакет минут на МТС России, мобильные и городские телефоны всех операторов  Кировской области</a:t>
                      </a:r>
                      <a:endParaRPr lang="ru-RU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940"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 Гб</a:t>
                      </a:r>
                    </a:p>
                    <a:p>
                      <a:pPr algn="ctr"/>
                      <a:r>
                        <a:rPr lang="ru-RU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интернета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670"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1000 </a:t>
                      </a:r>
                      <a:r>
                        <a:rPr lang="en-US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SMS 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9" name="Прямоугольник 58"/>
          <p:cNvSpPr/>
          <p:nvPr/>
        </p:nvSpPr>
        <p:spPr>
          <a:xfrm>
            <a:off x="5239189" y="4304528"/>
            <a:ext cx="1967495" cy="603289"/>
          </a:xfrm>
          <a:prstGeom prst="rect">
            <a:avLst/>
          </a:prstGeom>
          <a:solidFill>
            <a:srgbClr val="C00000"/>
          </a:solidFill>
          <a:ln w="1714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r>
              <a:rPr lang="ru-RU" sz="1200" strike="sngStrike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350 руб./мес.</a:t>
            </a:r>
          </a:p>
          <a:p>
            <a:pPr algn="ctr" defTabSz="914377"/>
            <a:r>
              <a:rPr lang="ru-RU" sz="12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-20 %</a:t>
            </a:r>
          </a:p>
          <a:p>
            <a:pPr algn="ctr" defTabSz="914377"/>
            <a:r>
              <a:rPr lang="ru-RU" sz="12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280 руб./мес.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1593945" y="5072487"/>
            <a:ext cx="1954587" cy="406620"/>
          </a:xfrm>
          <a:prstGeom prst="rect">
            <a:avLst/>
          </a:prstGeom>
          <a:solidFill>
            <a:srgbClr val="C00000"/>
          </a:solidFill>
          <a:ln w="1714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r>
              <a:rPr lang="ru-RU" sz="1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Вся Россия             100 руб./мес.</a:t>
            </a:r>
            <a:endParaRPr lang="ru-RU" sz="12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584732" y="5122075"/>
            <a:ext cx="1954587" cy="406620"/>
          </a:xfrm>
          <a:prstGeom prst="rect">
            <a:avLst/>
          </a:prstGeom>
          <a:solidFill>
            <a:srgbClr val="C00000"/>
          </a:solidFill>
          <a:ln w="1714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r>
              <a:rPr lang="ru-RU" sz="1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Вся Россия             225 руб./мес.</a:t>
            </a:r>
            <a:endParaRPr lang="ru-RU" sz="12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8247090" y="949493"/>
            <a:ext cx="0" cy="2678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89629" y="5680099"/>
            <a:ext cx="119515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ea typeface="Times New Roman" panose="02020603050405020304" pitchFamily="18" charset="0"/>
              </a:rPr>
              <a:t>Опция "Вся Россия". Подключается по желанию. При её подключении - минуты, смс и интернет действует для межгорода и в роуминге по России.</a:t>
            </a:r>
            <a:endParaRPr lang="ru-RU" sz="1200" dirty="0"/>
          </a:p>
        </p:txBody>
      </p:sp>
      <p:pic>
        <p:nvPicPr>
          <p:cNvPr id="40" name="Рисунок 39" descr="http://www.corp.mts.ru/upload/images/main/d2012/v58/f/img/img2_sm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154" y="1570048"/>
            <a:ext cx="1768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Рисунок 40" descr="http://www.corp.mts.ru/upload/images/main/d2012/v58/f/img/unlimited_calls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207" y="2074054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Рисунок 44" descr="http://www.corp.mts.ru/upload/images/main/d2012/v58/f/img/img1_smar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182" y="2734669"/>
            <a:ext cx="250550" cy="23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Рисунок 45" descr="http://www.corp.mts.ru/upload/images/main/d2012/v58/f/img/img3_sma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606" y="3269868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7" name="Таблица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755115"/>
              </p:ext>
            </p:extLst>
          </p:nvPr>
        </p:nvGraphicFramePr>
        <p:xfrm>
          <a:off x="4939862" y="869093"/>
          <a:ext cx="2507954" cy="2839426"/>
        </p:xfrm>
        <a:graphic>
          <a:graphicData uri="http://schemas.openxmlformats.org/drawingml/2006/table">
            <a:tbl>
              <a:tblPr/>
              <a:tblGrid>
                <a:gridCol w="2507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Профсоюзный 280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6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kumimoji="0" lang="ru-RU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Безлимитные</a:t>
                      </a: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звонки на МТС домашнего региона и МТС всей России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881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300 минут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ru-RU" sz="900" b="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ru-RU" sz="900" dirty="0"/>
                        <a:t>Пакет минут на МТС России, мобильные и городские телефоны всех операторов  Кировской области</a:t>
                      </a:r>
                      <a:endParaRPr lang="ru-RU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598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 Гб</a:t>
                      </a:r>
                    </a:p>
                    <a:p>
                      <a:pPr algn="ctr"/>
                      <a:r>
                        <a:rPr lang="ru-RU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Интернета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9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безлимит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ночью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Ночное время считается с 00:00 до 07:00, дневное время с 07:00 до 00:00</a:t>
                      </a:r>
                      <a:r>
                        <a:rPr lang="ru-RU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ru-RU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47"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300 </a:t>
                      </a:r>
                      <a:r>
                        <a:rPr lang="en-US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SMS 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48" name="Прямая соединительная линия 47"/>
          <p:cNvCxnSpPr/>
          <p:nvPr/>
        </p:nvCxnSpPr>
        <p:spPr>
          <a:xfrm>
            <a:off x="4917692" y="870322"/>
            <a:ext cx="6210" cy="28369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Рисунок 48" descr="http://www.corp.mts.ru/upload/images/main/d2012/v58/f/img/img2_sm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132" y="1559343"/>
            <a:ext cx="1768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Рисунок 49" descr="http://www.corp.mts.ru/upload/images/main/d2012/v58/f/img/unlimited_calls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516" y="2074054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Рисунок 50" descr="http://www.corp.mts.ru/upload/images/main/d2012/v58/f/img/img1_smar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639" y="2746728"/>
            <a:ext cx="250550" cy="23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Рисунок 51" descr="http://www.corp.mts.ru/upload/images/main/d2012/v58/f/img/img3_sma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417" y="3413531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4" name="Таблица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495335"/>
              </p:ext>
            </p:extLst>
          </p:nvPr>
        </p:nvGraphicFramePr>
        <p:xfrm>
          <a:off x="1341690" y="933230"/>
          <a:ext cx="2546248" cy="2678529"/>
        </p:xfrm>
        <a:graphic>
          <a:graphicData uri="http://schemas.openxmlformats.org/drawingml/2006/table">
            <a:tbl>
              <a:tblPr/>
              <a:tblGrid>
                <a:gridCol w="2546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Профсоюзный 250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6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5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ru-RU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Безлимитные</a:t>
                      </a: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звонки на МТС домашнего региона и МТС всей России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671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650 минут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</a:t>
                      </a:r>
                      <a:r>
                        <a:rPr lang="ru-RU" sz="900" b="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ru-RU" sz="900" dirty="0"/>
                        <a:t>Пакет минут на МТС России, мобильные и городские телефоны всех операторов  Кировской области</a:t>
                      </a:r>
                      <a:endParaRPr lang="ru-RU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940"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 Гб</a:t>
                      </a:r>
                    </a:p>
                    <a:p>
                      <a:pPr algn="ctr"/>
                      <a:r>
                        <a:rPr lang="ru-RU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интернета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670"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300 </a:t>
                      </a:r>
                      <a:r>
                        <a:rPr lang="en-US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SMS 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5" name="Прямая соединительная линия 54"/>
          <p:cNvCxnSpPr/>
          <p:nvPr/>
        </p:nvCxnSpPr>
        <p:spPr>
          <a:xfrm>
            <a:off x="1341690" y="949493"/>
            <a:ext cx="0" cy="2678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Рисунок 56" descr="http://www.corp.mts.ru/upload/images/main/d2012/v58/f/img/img2_sm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754" y="1570048"/>
            <a:ext cx="1768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Рисунок 57" descr="http://www.corp.mts.ru/upload/images/main/d2012/v58/f/img/unlimited_calls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807" y="2074054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Рисунок 61" descr="http://www.corp.mts.ru/upload/images/main/d2012/v58/f/img/img1_smar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82" y="2734669"/>
            <a:ext cx="250550" cy="23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Рисунок 62" descr="http://www.corp.mts.ru/upload/images/main/d2012/v58/f/img/img3_sma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206" y="3269868"/>
            <a:ext cx="227772" cy="21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Прямоугольник 63"/>
          <p:cNvSpPr/>
          <p:nvPr/>
        </p:nvSpPr>
        <p:spPr>
          <a:xfrm>
            <a:off x="8584732" y="4332088"/>
            <a:ext cx="1929953" cy="603289"/>
          </a:xfrm>
          <a:prstGeom prst="rect">
            <a:avLst/>
          </a:prstGeom>
          <a:solidFill>
            <a:srgbClr val="C00000"/>
          </a:solidFill>
          <a:ln w="1714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r>
              <a:rPr lang="ru-RU" sz="12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+300мин к пакету;</a:t>
            </a:r>
          </a:p>
          <a:p>
            <a:pPr algn="ctr" defTabSz="914377"/>
            <a:r>
              <a:rPr lang="ru-RU" sz="12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+2Гб интернет трафика</a:t>
            </a:r>
          </a:p>
        </p:txBody>
      </p:sp>
      <p:pic>
        <p:nvPicPr>
          <p:cNvPr id="3" name="Рисунок 2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C9EF8D8F-83AF-437B-A471-D7149E601F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29" y="22714"/>
            <a:ext cx="11812688" cy="588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499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26733" y="1215945"/>
            <a:ext cx="509755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cs typeface="Arial" panose="020B0604020202020204" pitchFamily="34" charset="0"/>
              </a:rPr>
              <a:t>Для подключения к тарифному плану «Профсоюзный» обратитесь с паспортом и сертификатом в салон МТС по адресу: г. Киров, ул. Карла Маркса, 101.</a:t>
            </a:r>
          </a:p>
          <a:p>
            <a:r>
              <a:rPr lang="ru-RU" dirty="0"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cs typeface="Arial" panose="020B0604020202020204" pitchFamily="34" charset="0"/>
              </a:rPr>
              <a:t>Владелец сертификата может сохранить существующий номер любого оператора или подключить новый.</a:t>
            </a:r>
          </a:p>
          <a:p>
            <a:r>
              <a:rPr lang="ru-RU" dirty="0"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cs typeface="Arial" panose="020B0604020202020204" pitchFamily="34" charset="0"/>
              </a:rPr>
              <a:t>Появились вопросы? Звоните! Контактный центр МТС 8 800 250 0890 </a:t>
            </a:r>
          </a:p>
          <a:p>
            <a:endParaRPr lang="ru-RU" sz="1600" dirty="0">
              <a:solidFill>
                <a:schemeClr val="bg2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89" y="529223"/>
            <a:ext cx="5090580" cy="50905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432" y="231566"/>
            <a:ext cx="4079277" cy="568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4497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519</Words>
  <Application>Microsoft Office PowerPoint</Application>
  <PresentationFormat>Широкоэкранный</PresentationFormat>
  <Paragraphs>93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Кудрявцева Наталья Николаевна</dc:creator>
  <cp:lastModifiedBy>Татьяна Косолапова</cp:lastModifiedBy>
  <cp:revision>15</cp:revision>
  <dcterms:created xsi:type="dcterms:W3CDTF">2017-08-29T13:19:05Z</dcterms:created>
  <dcterms:modified xsi:type="dcterms:W3CDTF">2020-09-22T13:32:45Z</dcterms:modified>
</cp:coreProperties>
</file>