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96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CC4EF-19AB-474C-841E-EE29A42C2A8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954AD-AE46-420B-AB50-770254CF0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34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DCAE6-8270-4063-9198-0B87F4BB2D2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1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8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3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719667" y="377647"/>
            <a:ext cx="10751999" cy="900000"/>
          </a:xfrm>
        </p:spPr>
        <p:txBody>
          <a:bodyPr lIns="0" tIns="0" rIns="0" bIns="198000" anchor="b">
            <a:noAutofit/>
          </a:bodyPr>
          <a:lstStyle>
            <a:lvl1pPr marL="0" indent="0">
              <a:buFontTx/>
              <a:buNone/>
              <a:defRPr sz="2400" b="0" baseline="0">
                <a:solidFill>
                  <a:srgbClr val="E30611"/>
                </a:solidFill>
                <a:latin typeface="+mj-lt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dirty="0" smtClean="0"/>
              <a:t>Заголовок слайда. Размер шрифта 24 </a:t>
            </a:r>
            <a:r>
              <a:rPr lang="en-US" dirty="0" smtClean="0"/>
              <a:t>pt.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Не более двух строк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744000" y="1441855"/>
            <a:ext cx="10751997" cy="4877987"/>
          </a:xfrm>
        </p:spPr>
        <p:txBody>
          <a:bodyPr numCol="2" spcCol="180000">
            <a:noAutofit/>
          </a:bodyPr>
          <a:lstStyle>
            <a:lvl1pPr algn="just">
              <a:defRPr b="0" baseline="0">
                <a:solidFill>
                  <a:srgbClr val="E30611"/>
                </a:solidFill>
              </a:defRPr>
            </a:lvl1pPr>
            <a:lvl2pPr algn="just">
              <a:defRPr baseline="0"/>
            </a:lvl2pPr>
            <a:lvl3pPr marL="361942" indent="-184146" algn="just">
              <a:buFont typeface="Arial" panose="020B0604020202020204" pitchFamily="34" charset="0"/>
              <a:buChar char="•"/>
              <a:defRPr baseline="0"/>
            </a:lvl3pPr>
            <a:lvl4pPr marL="539737" indent="-177796" algn="just">
              <a:buFont typeface="Arial" panose="020B0604020202020204" pitchFamily="34" charset="0"/>
              <a:buChar char="•"/>
              <a:defRPr baseline="0"/>
            </a:lvl4pPr>
            <a:lvl5pPr marL="717533" indent="-177796" algn="just">
              <a:buFont typeface="Arial" panose="020B0604020202020204" pitchFamily="34" charset="0"/>
              <a:buChar char="•"/>
              <a:defRPr baseline="0"/>
            </a:lvl5pPr>
          </a:lstStyle>
          <a:p>
            <a:pPr lvl="0"/>
            <a:r>
              <a:rPr lang="ru-RU" dirty="0" smtClean="0"/>
              <a:t>Подзаголовок слайда, шрифт 14 </a:t>
            </a:r>
            <a:r>
              <a:rPr lang="en-US" dirty="0" err="1" smtClean="0"/>
              <a:t>pt</a:t>
            </a:r>
            <a:endParaRPr lang="ru-RU" dirty="0" smtClean="0"/>
          </a:p>
          <a:p>
            <a:pPr lvl="1"/>
            <a:r>
              <a:rPr lang="ru-RU" dirty="0" smtClean="0"/>
              <a:t>Текст слайда первого уровня, шрифт 12 </a:t>
            </a:r>
            <a:r>
              <a:rPr lang="en-US" dirty="0" err="1" smtClean="0"/>
              <a:t>pt</a:t>
            </a:r>
            <a:endParaRPr lang="ru-RU" dirty="0" smtClean="0"/>
          </a:p>
          <a:p>
            <a:pPr lvl="2"/>
            <a:r>
              <a:rPr lang="ru-RU" dirty="0" smtClean="0"/>
              <a:t>Текст слайда второго уровня, шрифт 12 </a:t>
            </a:r>
            <a:r>
              <a:rPr lang="en-US" dirty="0" err="1" smtClean="0"/>
              <a:t>pt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1" name="Номер слайда 11"/>
          <p:cNvSpPr txBox="1">
            <a:spLocks/>
          </p:cNvSpPr>
          <p:nvPr userDrawn="1"/>
        </p:nvSpPr>
        <p:spPr>
          <a:xfrm>
            <a:off x="11570541" y="6180855"/>
            <a:ext cx="3312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7F9400-7FE9-4DA1-B5F6-A54CC10F30E4}" type="slidenum">
              <a:rPr lang="ru-RU" sz="10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6038851"/>
            <a:ext cx="12192000" cy="819149"/>
          </a:xfrm>
          <a:prstGeom prst="rect">
            <a:avLst/>
          </a:prstGeom>
          <a:gradFill flip="none" rotWithShape="1">
            <a:gsLst>
              <a:gs pos="1000">
                <a:srgbClr val="6D6E70"/>
              </a:gs>
              <a:gs pos="100000">
                <a:srgbClr val="40404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Номер слайда 11"/>
          <p:cNvSpPr txBox="1">
            <a:spLocks/>
          </p:cNvSpPr>
          <p:nvPr userDrawn="1"/>
        </p:nvSpPr>
        <p:spPr>
          <a:xfrm>
            <a:off x="11570541" y="6392800"/>
            <a:ext cx="3312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7F9400-7FE9-4DA1-B5F6-A54CC10F30E4}" type="slidenum">
              <a:rPr lang="ru-RU" sz="1333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ru-RU" sz="1333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64268"/>
          <a:stretch>
            <a:fillRect/>
          </a:stretch>
        </p:blipFill>
        <p:spPr bwMode="auto">
          <a:xfrm>
            <a:off x="417449" y="5909267"/>
            <a:ext cx="1589616" cy="103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6764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25">
          <p15:clr>
            <a:srgbClr val="FBAE40"/>
          </p15:clr>
        </p15:guide>
        <p15:guide id="2" pos="1516">
          <p15:clr>
            <a:srgbClr val="FBAE40"/>
          </p15:clr>
        </p15:guide>
        <p15:guide id="3" pos="952">
          <p15:clr>
            <a:srgbClr val="FBAE40"/>
          </p15:clr>
        </p15:guide>
        <p15:guide id="4" pos="868">
          <p15:clr>
            <a:srgbClr val="FBAE40"/>
          </p15:clr>
        </p15:guide>
        <p15:guide id="5" pos="255">
          <p15:clr>
            <a:srgbClr val="FBAE40"/>
          </p15:clr>
        </p15:guide>
        <p15:guide id="6" pos="1599">
          <p15:clr>
            <a:srgbClr val="FBAE40"/>
          </p15:clr>
        </p15:guide>
        <p15:guide id="7" pos="2165">
          <p15:clr>
            <a:srgbClr val="FBAE40"/>
          </p15:clr>
        </p15:guide>
        <p15:guide id="8" pos="2249">
          <p15:clr>
            <a:srgbClr val="FBAE40"/>
          </p15:clr>
        </p15:guide>
        <p15:guide id="9" pos="3461">
          <p15:clr>
            <a:srgbClr val="FBAE40"/>
          </p15:clr>
        </p15:guide>
        <p15:guide id="10" pos="3548">
          <p15:clr>
            <a:srgbClr val="FBAE40"/>
          </p15:clr>
        </p15:guide>
        <p15:guide id="11" pos="4073">
          <p15:clr>
            <a:srgbClr val="FBAE40"/>
          </p15:clr>
        </p15:guide>
        <p15:guide id="12" pos="4164">
          <p15:clr>
            <a:srgbClr val="FBAE40"/>
          </p15:clr>
        </p15:guide>
        <p15:guide id="13" orient="horz" pos="2986">
          <p15:clr>
            <a:srgbClr val="FBAE40"/>
          </p15:clr>
        </p15:guide>
        <p15:guide id="14" pos="2891">
          <p15:clr>
            <a:srgbClr val="FBAE40"/>
          </p15:clr>
        </p15:guide>
        <p15:guide id="15" pos="280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9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31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26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6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30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1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9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26C5-F3C0-4056-A4ED-4D74AD68C88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0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Заголовок 1"/>
          <p:cNvSpPr txBox="1">
            <a:spLocks/>
          </p:cNvSpPr>
          <p:nvPr/>
        </p:nvSpPr>
        <p:spPr>
          <a:xfrm>
            <a:off x="275817" y="349768"/>
            <a:ext cx="11205060" cy="732068"/>
          </a:xfrm>
          <a:prstGeom prst="rect">
            <a:avLst/>
          </a:prstGeom>
        </p:spPr>
        <p:txBody>
          <a:bodyPr vert="horz" lIns="0" tIns="0" rIns="0" bIns="264000" rtlCol="0" anchor="b">
            <a:noAutofit/>
          </a:bodyPr>
          <a:lstStyle>
            <a:lvl1pPr indent="0">
              <a:lnSpc>
                <a:spcPct val="90000"/>
              </a:lnSpc>
              <a:spcBef>
                <a:spcPts val="750"/>
              </a:spcBef>
              <a:buFontTx/>
              <a:buNone/>
              <a:defRPr sz="2250" b="0" baseline="0">
                <a:solidFill>
                  <a:srgbClr val="E30611"/>
                </a:solidFill>
                <a:latin typeface="Arial Black" panose="020B0A04020102020204" pitchFamily="34" charset="0"/>
              </a:defRPr>
            </a:lvl1pPr>
            <a:lvl2pPr indent="0">
              <a:lnSpc>
                <a:spcPct val="90000"/>
              </a:lnSpc>
              <a:spcBef>
                <a:spcPts val="375"/>
              </a:spcBef>
              <a:buFontTx/>
              <a:buNone/>
              <a:defRPr sz="1800"/>
            </a:lvl2pPr>
            <a:lvl3pPr indent="0">
              <a:lnSpc>
                <a:spcPct val="90000"/>
              </a:lnSpc>
              <a:spcBef>
                <a:spcPts val="375"/>
              </a:spcBef>
              <a:buFontTx/>
              <a:buNone/>
              <a:defRPr sz="1500"/>
            </a:lvl3pPr>
            <a:lvl4pPr indent="0">
              <a:lnSpc>
                <a:spcPct val="90000"/>
              </a:lnSpc>
              <a:spcBef>
                <a:spcPts val="375"/>
              </a:spcBef>
              <a:buFontTx/>
              <a:buNone/>
            </a:lvl4pPr>
            <a:lvl5pPr indent="0">
              <a:lnSpc>
                <a:spcPct val="90000"/>
              </a:lnSpc>
              <a:spcBef>
                <a:spcPts val="375"/>
              </a:spcBef>
              <a:buFontTx/>
              <a:buNone/>
            </a:lvl5pPr>
            <a:lvl6pPr marL="18859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defTabSz="914377"/>
            <a:r>
              <a:rPr lang="ru-RU" sz="2500" dirty="0" smtClean="0"/>
              <a:t>         «Тариф Профсоюзный»</a:t>
            </a:r>
          </a:p>
          <a:p>
            <a:pPr defTabSz="914377"/>
            <a:r>
              <a:rPr lang="ru-RU" sz="2200" smtClean="0">
                <a:latin typeface="Calibri Light" panose="020F0302020204030204"/>
              </a:rPr>
              <a:t>                Специальные </a:t>
            </a:r>
            <a:r>
              <a:rPr lang="ru-RU" sz="2200" dirty="0" smtClean="0">
                <a:latin typeface="Calibri Light" panose="020F0302020204030204"/>
              </a:rPr>
              <a:t>условия для вашей компании</a:t>
            </a:r>
            <a:endParaRPr lang="ru-RU" sz="2200" dirty="0">
              <a:latin typeface="Calibri Light" panose="020F0302020204030204"/>
            </a:endParaRPr>
          </a:p>
        </p:txBody>
      </p:sp>
      <p:sp>
        <p:nvSpPr>
          <p:cNvPr id="60" name="Лента лицом вверх 59"/>
          <p:cNvSpPr/>
          <p:nvPr/>
        </p:nvSpPr>
        <p:spPr>
          <a:xfrm>
            <a:off x="8514236" y="3856681"/>
            <a:ext cx="2070943" cy="301241"/>
          </a:xfrm>
          <a:prstGeom prst="ribbon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95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рекомендуем</a:t>
            </a:r>
            <a:endParaRPr lang="ru-RU" sz="95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204413" y="6051400"/>
            <a:ext cx="8409724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sz="933" dirty="0" smtClean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ru-RU" sz="933" dirty="0" smtClean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Звонки </a:t>
            </a:r>
            <a:r>
              <a:rPr lang="ru-RU" sz="933" dirty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сверх пакета на </a:t>
            </a:r>
            <a:r>
              <a:rPr lang="ru-RU" sz="933" dirty="0" smtClean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МТС </a:t>
            </a:r>
            <a:r>
              <a:rPr lang="ru-RU" sz="933" dirty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России — бесплатно</a:t>
            </a:r>
            <a:r>
              <a:rPr lang="en-US" sz="933" dirty="0" smtClean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933" dirty="0" smtClean="0">
              <a:solidFill>
                <a:schemeClr val="bg1"/>
              </a:solidFill>
              <a:latin typeface="Calibri Light" panose="020F03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618579" y="4259617"/>
            <a:ext cx="1929953" cy="603289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150 мин </a:t>
            </a:r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пакету;</a:t>
            </a:r>
          </a:p>
          <a:p>
            <a:pPr algn="ctr" defTabSz="914377"/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Гб </a:t>
            </a:r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интернет трафика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28567"/>
              </p:ext>
            </p:extLst>
          </p:nvPr>
        </p:nvGraphicFramePr>
        <p:xfrm>
          <a:off x="8247090" y="933230"/>
          <a:ext cx="2546248" cy="2678529"/>
        </p:xfrm>
        <a:graphic>
          <a:graphicData uri="http://schemas.openxmlformats.org/drawingml/2006/table">
            <a:tbl>
              <a:tblPr/>
              <a:tblGrid>
                <a:gridCol w="2546248"/>
              </a:tblGrid>
              <a:tr h="428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Профсоюзный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375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Умный Бизнес М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656"/>
                    </a:solidFill>
                  </a:tcPr>
                </a:tc>
              </a:tr>
              <a:tr h="514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Безлимитные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звонки на МТС домашнего региона и МТС всей России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71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1300 минут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ru-RU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ru-RU" sz="900" dirty="0" smtClean="0"/>
                        <a:t>Пакет минут на МТС России, мобильные и городские телефоны всех операторов  Кировской области</a:t>
                      </a:r>
                      <a:endParaRPr lang="ru-RU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40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Гб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интернета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670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1000 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SMS 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5239189" y="4304528"/>
            <a:ext cx="1967495" cy="603289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strike="sngStrike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руб./мес.</a:t>
            </a:r>
          </a:p>
          <a:p>
            <a:pPr algn="ctr" defTabSz="914377"/>
            <a:r>
              <a:rPr lang="ru-RU" sz="12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-20 %</a:t>
            </a:r>
          </a:p>
          <a:p>
            <a:pPr algn="ctr" defTabSz="914377"/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280 </a:t>
            </a:r>
            <a:r>
              <a:rPr lang="ru-RU" sz="12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руб</a:t>
            </a:r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./мес.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93945" y="5072487"/>
            <a:ext cx="1954587" cy="406620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Вся Россия             100 руб./мес.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584732" y="5122075"/>
            <a:ext cx="1954587" cy="406620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Вся Россия </a:t>
            </a:r>
            <a:r>
              <a:rPr lang="ru-RU" sz="1200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225 руб</a:t>
            </a:r>
            <a:r>
              <a:rPr lang="ru-RU" sz="1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./мес.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8247090" y="949493"/>
            <a:ext cx="0" cy="2678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89629" y="5680099"/>
            <a:ext cx="119515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Опция </a:t>
            </a:r>
            <a:r>
              <a:rPr lang="ru-RU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"Вся Россия". </a:t>
            </a:r>
            <a:r>
              <a:rPr lang="ru-RU" sz="11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Подключается </a:t>
            </a:r>
            <a:r>
              <a:rPr lang="ru-RU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по желанию. При её подключении - минуты, смс и интернет действует для межгорода и в роуминге по России.</a:t>
            </a:r>
            <a:endParaRPr lang="ru-RU" sz="1100" dirty="0"/>
          </a:p>
        </p:txBody>
      </p:sp>
      <p:pic>
        <p:nvPicPr>
          <p:cNvPr id="40" name="Рисунок 39" descr="http://www.corp.mts.ru/upload/images/main/d2012/v58/f/img/img2_sm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154" y="1570048"/>
            <a:ext cx="176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Рисунок 40" descr="http://www.corp.mts.ru/upload/images/main/d2012/v58/f/img/unlimited_calls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07" y="2074054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 descr="http://www.corp.mts.ru/upload/images/main/d2012/v58/f/img/img1_sm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182" y="2734669"/>
            <a:ext cx="250550" cy="2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Рисунок 45" descr="http://www.corp.mts.ru/upload/images/main/d2012/v58/f/img/img3_sm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606" y="3269868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53178"/>
              </p:ext>
            </p:extLst>
          </p:nvPr>
        </p:nvGraphicFramePr>
        <p:xfrm>
          <a:off x="4939862" y="869093"/>
          <a:ext cx="2507954" cy="2839426"/>
        </p:xfrm>
        <a:graphic>
          <a:graphicData uri="http://schemas.openxmlformats.org/drawingml/2006/table">
            <a:tbl>
              <a:tblPr/>
              <a:tblGrid>
                <a:gridCol w="2507954"/>
              </a:tblGrid>
              <a:tr h="468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Профсоюзный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280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(Smart non stop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656"/>
                    </a:solidFill>
                  </a:tcPr>
                </a:tc>
              </a:tr>
              <a:tr h="550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Безлимитные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звонки на МТС домашнего региона и МТС всей России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3881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минут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ru-RU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ru-RU" sz="900" dirty="0" smtClean="0"/>
                        <a:t>Пакет минут на МТС России, мобильные и городские телефоны всех операторов  Кировской области</a:t>
                      </a:r>
                      <a:endParaRPr lang="ru-RU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0598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 Гб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Интернета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безлимит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ночью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Ночное время считается с 00:00 до 07:00, дневное время с 07:00 до 00:00</a:t>
                      </a:r>
                      <a:r>
                        <a:rPr lang="ru-RU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2747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SMS 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8" name="Прямая соединительная линия 47"/>
          <p:cNvCxnSpPr/>
          <p:nvPr/>
        </p:nvCxnSpPr>
        <p:spPr>
          <a:xfrm>
            <a:off x="4917692" y="870322"/>
            <a:ext cx="6210" cy="2836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 descr="http://www.corp.mts.ru/upload/images/main/d2012/v58/f/img/img2_sm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132" y="1559343"/>
            <a:ext cx="176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Рисунок 49" descr="http://www.corp.mts.ru/upload/images/main/d2012/v58/f/img/unlimited_calls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516" y="2074054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Рисунок 50" descr="http://www.corp.mts.ru/upload/images/main/d2012/v58/f/img/img1_sm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639" y="2746728"/>
            <a:ext cx="250550" cy="2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Рисунок 51" descr="http://www.corp.mts.ru/upload/images/main/d2012/v58/f/img/img3_sm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417" y="3413531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4" name="Таблица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866197"/>
              </p:ext>
            </p:extLst>
          </p:nvPr>
        </p:nvGraphicFramePr>
        <p:xfrm>
          <a:off x="1341690" y="933230"/>
          <a:ext cx="2546248" cy="2678529"/>
        </p:xfrm>
        <a:graphic>
          <a:graphicData uri="http://schemas.openxmlformats.org/drawingml/2006/table">
            <a:tbl>
              <a:tblPr/>
              <a:tblGrid>
                <a:gridCol w="2546248"/>
              </a:tblGrid>
              <a:tr h="428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Профсоюзный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(Умный Бизнес-старт)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656"/>
                    </a:solidFill>
                  </a:tcPr>
                </a:tc>
              </a:tr>
              <a:tr h="514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Безлимитные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звонки на МТС домашнего региона и МТС всей России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71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650 минут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ru-RU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ru-RU" sz="900" dirty="0" smtClean="0"/>
                        <a:t>Пакет минут на МТС России, мобильные и городские телефоны всех операторов  Кировской области</a:t>
                      </a:r>
                      <a:endParaRPr lang="ru-RU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40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Гб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интернета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670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SMS 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5" name="Прямая соединительная линия 54"/>
          <p:cNvCxnSpPr/>
          <p:nvPr/>
        </p:nvCxnSpPr>
        <p:spPr>
          <a:xfrm>
            <a:off x="1341690" y="949493"/>
            <a:ext cx="0" cy="2678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 descr="http://www.corp.mts.ru/upload/images/main/d2012/v58/f/img/img2_sm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754" y="1570048"/>
            <a:ext cx="176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Рисунок 57" descr="http://www.corp.mts.ru/upload/images/main/d2012/v58/f/img/unlimited_calls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07" y="2074054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Рисунок 61" descr="http://www.corp.mts.ru/upload/images/main/d2012/v58/f/img/img1_sm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82" y="2734669"/>
            <a:ext cx="250550" cy="2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Рисунок 62" descr="http://www.corp.mts.ru/upload/images/main/d2012/v58/f/img/img3_sm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206" y="3269868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8584732" y="4332088"/>
            <a:ext cx="1929953" cy="603289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300 мин </a:t>
            </a:r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пакету;</a:t>
            </a:r>
          </a:p>
          <a:p>
            <a:pPr algn="ctr" defTabSz="914377"/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Гб </a:t>
            </a:r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интернет трафика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07367" y="93547"/>
            <a:ext cx="15591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Приложение №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 Положению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45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250</Words>
  <Application>Microsoft Office PowerPoint</Application>
  <PresentationFormat>Произвольный</PresentationFormat>
  <Paragraphs>50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Кудрявцева Наталья Николаевна</dc:creator>
  <cp:lastModifiedBy>user</cp:lastModifiedBy>
  <cp:revision>25</cp:revision>
  <cp:lastPrinted>2017-10-24T12:20:00Z</cp:lastPrinted>
  <dcterms:created xsi:type="dcterms:W3CDTF">2017-08-29T13:19:05Z</dcterms:created>
  <dcterms:modified xsi:type="dcterms:W3CDTF">2017-10-24T12:34:57Z</dcterms:modified>
</cp:coreProperties>
</file>